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7" r:id="rId14"/>
    <p:sldId id="283" r:id="rId15"/>
    <p:sldId id="282" r:id="rId16"/>
    <p:sldId id="284" r:id="rId1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6" autoAdjust="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3EE0-1151-4B02-9E0E-5A2EF59BB575}" type="datetimeFigureOut">
              <a:rPr lang="de-DE" smtClean="0"/>
              <a:pPr/>
              <a:t>06.03.2017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2EF1D-FBD1-40E5-A7AD-0117EA91A35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10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53423-6DDC-40C0-9417-4284FE84C09B}" type="datetimeFigureOut">
              <a:rPr lang="de-DE" smtClean="0"/>
              <a:pPr/>
              <a:t>06.03.2017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8B552-8A3F-4FCB-884C-CF9E42ECA46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50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DD27-E215-40DB-93FC-C4A4A5464648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7289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A1B3-A69D-41A1-B01D-2128AD3C0EF4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1659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4BA5-55DD-4982-A0D1-DCE95FAF452E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6097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4E5-A9BE-4A4B-B492-9760522C9632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8674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3088-FACD-4952-AEE9-FB03321F0A70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244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28E4-3687-4661-8575-A027C4EC7167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3873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1A11-11A3-4AA2-8D5B-05768053CDDF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0671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0ABC-D49F-4A5C-BC34-36978E8E04CC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538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98FF-42D9-447C-B647-D3D0D3A4BF53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5990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DE6D-3169-49CD-9BD2-354EC56551AD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621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2F9B-43F7-4731-B981-3F2E0304F813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6305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7294-A399-45ED-BE2E-8B67ACD1C779}" type="datetime1">
              <a:rPr lang="de-DE" smtClean="0"/>
              <a:pPr/>
              <a:t>06.03.2017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0EC4-ED45-4298-8B9F-E9655147B0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49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Informationen zur Leistungskurswahl</a:t>
            </a:r>
          </a:p>
          <a:p>
            <a:r>
              <a:rPr lang="de-DE" dirty="0" smtClean="0"/>
              <a:t>Abitur 2019 (Mi/</a:t>
            </a:r>
            <a:r>
              <a:rPr lang="de-DE" dirty="0" err="1" smtClean="0"/>
              <a:t>Bw</a:t>
            </a:r>
            <a:r>
              <a:rPr lang="de-DE" dirty="0" smtClean="0"/>
              <a:t>)</a:t>
            </a:r>
            <a:endParaRPr lang="de-DE" dirty="0"/>
          </a:p>
        </p:txBody>
      </p:sp>
      <p:pic>
        <p:nvPicPr>
          <p:cNvPr id="4" name="Bild 4" descr="THG-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980729"/>
            <a:ext cx="4896545" cy="25922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55870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b="1" dirty="0" smtClean="0"/>
              <a:t>5. Welche </a:t>
            </a:r>
            <a:r>
              <a:rPr lang="de-DE" sz="3100" b="1" dirty="0" err="1" smtClean="0"/>
              <a:t>Lks</a:t>
            </a:r>
            <a:r>
              <a:rPr lang="de-DE" sz="3100" b="1" dirty="0" smtClean="0"/>
              <a:t> gab es am THG in den letzten Jahren?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Deutsch</a:t>
            </a:r>
          </a:p>
          <a:p>
            <a:pPr marL="0" indent="0">
              <a:buNone/>
            </a:pPr>
            <a:r>
              <a:rPr lang="de-DE" dirty="0" smtClean="0"/>
              <a:t>Englisch</a:t>
            </a:r>
          </a:p>
          <a:p>
            <a:pPr marL="0" indent="0">
              <a:buNone/>
            </a:pPr>
            <a:r>
              <a:rPr lang="de-DE" dirty="0" smtClean="0"/>
              <a:t>Mathematik </a:t>
            </a:r>
          </a:p>
          <a:p>
            <a:pPr marL="0" indent="0">
              <a:buNone/>
            </a:pPr>
            <a:r>
              <a:rPr lang="de-DE" dirty="0" smtClean="0"/>
              <a:t>Geschichte</a:t>
            </a:r>
          </a:p>
          <a:p>
            <a:pPr marL="0" indent="0">
              <a:buNone/>
            </a:pPr>
            <a:r>
              <a:rPr lang="de-DE" dirty="0" smtClean="0"/>
              <a:t>Pädagogik</a:t>
            </a:r>
          </a:p>
          <a:p>
            <a:pPr marL="0" indent="0">
              <a:buNone/>
            </a:pPr>
            <a:r>
              <a:rPr lang="de-DE" dirty="0" smtClean="0"/>
              <a:t>Erdkunde</a:t>
            </a:r>
          </a:p>
          <a:p>
            <a:pPr marL="0" indent="0">
              <a:buNone/>
            </a:pPr>
            <a:r>
              <a:rPr lang="de-DE" dirty="0" smtClean="0"/>
              <a:t>Biologie</a:t>
            </a:r>
          </a:p>
          <a:p>
            <a:pPr marL="0" indent="0">
              <a:buNone/>
            </a:pPr>
            <a:r>
              <a:rPr lang="de-DE" dirty="0" smtClean="0"/>
              <a:t>Physik </a:t>
            </a:r>
          </a:p>
          <a:p>
            <a:pPr marL="0" indent="0">
              <a:buNone/>
            </a:pPr>
            <a:r>
              <a:rPr lang="de-DE" dirty="0" smtClean="0"/>
              <a:t>Chemie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(Schülerwahlen! Keine Setzungen der Schule)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676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>
            <a:normAutofit fontScale="90000"/>
          </a:bodyPr>
          <a:lstStyle/>
          <a:p>
            <a:pPr eaLnBrk="1" hangingPunct="1"/>
            <a:r>
              <a:rPr lang="de-DE" altLang="de-DE" sz="3200" smtClean="0"/>
              <a:t/>
            </a:r>
            <a:br>
              <a:rPr lang="de-DE" altLang="de-DE" sz="3200" smtClean="0"/>
            </a:br>
            <a:endParaRPr lang="de-DE" altLang="de-DE" sz="3200" smtClean="0"/>
          </a:p>
        </p:txBody>
      </p:sp>
      <p:graphicFrame>
        <p:nvGraphicFramePr>
          <p:cNvPr id="200936" name="Group 232"/>
          <p:cNvGraphicFramePr>
            <a:graphicFrameLocks noGrp="1"/>
          </p:cNvGraphicFramePr>
          <p:nvPr>
            <p:ph sz="half" idx="1"/>
          </p:nvPr>
        </p:nvGraphicFramePr>
        <p:xfrm>
          <a:off x="0" y="1030288"/>
          <a:ext cx="9144000" cy="725487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2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Die Qualifikationsphase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(als Grundkurs oder Leistungskurs)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1017" name="Group 313"/>
          <p:cNvGraphicFramePr>
            <a:graphicFrameLocks noGrp="1"/>
          </p:cNvGraphicFramePr>
          <p:nvPr>
            <p:ph sz="half" idx="2"/>
          </p:nvPr>
        </p:nvGraphicFramePr>
        <p:xfrm>
          <a:off x="0" y="1762125"/>
          <a:ext cx="9102725" cy="4781549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Deutsch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0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eine  Fremdsprache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0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Kunst oder Musik (in Q1) oder Literatur oder instrumental- oder vokalpraktischer Kurs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6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eine Gesellschaftswissenschaft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8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Geschichte (alternativ in Q1)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0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Sozialwissenschaften (alternativ in Q1)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0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Mathematik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eine Naturwissenschaft (BI, CH, PH)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0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Religion/ersatzweise Philosophie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0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Sport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33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Weitere Fremdsprache oder weiteres Fach aus dem Aufgabenfeld III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96927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u.a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möglich: 1 Projektkurs)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0679E-6493-430F-9092-2C0D803E1FDA}" type="slidenum">
              <a:rPr lang="de-DE" smtClean="0"/>
              <a:pPr>
                <a:defRPr/>
              </a:pPr>
              <a:t>11</a:t>
            </a:fld>
            <a:endParaRPr lang="de-DE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5691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 b="1">
              <a:latin typeface="Arial-BoldMT"/>
            </a:endParaRPr>
          </a:p>
        </p:txBody>
      </p:sp>
    </p:spTree>
    <p:extLst>
      <p:ext uri="{BB962C8B-B14F-4D97-AF65-F5344CB8AC3E}">
        <p14:creationId xmlns:p14="http://schemas.microsoft.com/office/powerpoint/2010/main" val="25397725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378948"/>
              </p:ext>
            </p:extLst>
          </p:nvPr>
        </p:nvGraphicFramePr>
        <p:xfrm>
          <a:off x="539552" y="404664"/>
          <a:ext cx="7344816" cy="5678424"/>
        </p:xfrm>
        <a:graphic>
          <a:graphicData uri="http://schemas.openxmlformats.org/drawingml/2006/table">
            <a:tbl>
              <a:tblPr firstRow="1" firstCol="1" bandRow="1"/>
              <a:tblGrid>
                <a:gridCol w="2664296"/>
                <a:gridCol w="792088"/>
                <a:gridCol w="720080"/>
                <a:gridCol w="720080"/>
                <a:gridCol w="720080"/>
                <a:gridCol w="648072"/>
                <a:gridCol w="576064"/>
                <a:gridCol w="504056"/>
              </a:tblGrid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Fach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EF1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EF2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Q.1.1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Q.1.2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Q2.1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Q2.2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Abi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Deutsch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Englisch (ab 5)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LK 1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LK1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LK1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LK1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Latein (ab 6)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Kunst/ Musik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Geschichte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LK2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LK2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LK2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LK2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Erdkunde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Pädagogik/ EW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Philosophie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Sozialwissenschaften</a:t>
                      </a:r>
                      <a:endParaRPr lang="de-DE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Zk</a:t>
                      </a:r>
                      <a:endParaRPr lang="de-DE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Zk</a:t>
                      </a:r>
                      <a:endParaRPr lang="de-DE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Religion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800" b="1" dirty="0" smtClean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800" b="1" smtClean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E46C0A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Mathematik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Physik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Chemie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Biologie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Informatik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Sport</a:t>
                      </a: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Lit</a:t>
                      </a: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VOK/</a:t>
                      </a:r>
                      <a:r>
                        <a:rPr lang="de-DE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Px</a:t>
                      </a: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de-DE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VX/ SO</a:t>
                      </a: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928" marR="33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0506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/>
          <a:lstStyle/>
          <a:p>
            <a:r>
              <a:rPr lang="de-DE" dirty="0"/>
              <a:t>w</a:t>
            </a:r>
            <a:r>
              <a:rPr lang="de-DE" dirty="0" smtClean="0"/>
              <a:t>eitere Grundkurse in Q 1 u. 2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/>
          <a:lstStyle/>
          <a:p>
            <a:r>
              <a:rPr lang="de-DE" dirty="0" smtClean="0"/>
              <a:t>Literatur</a:t>
            </a:r>
          </a:p>
          <a:p>
            <a:r>
              <a:rPr lang="de-DE" dirty="0" smtClean="0"/>
              <a:t> (Begegnung mit Slowenien)</a:t>
            </a:r>
          </a:p>
          <a:p>
            <a:r>
              <a:rPr lang="de-DE" dirty="0" smtClean="0"/>
              <a:t>Vokalpraktischer Kurs</a:t>
            </a:r>
          </a:p>
          <a:p>
            <a:r>
              <a:rPr lang="de-DE" dirty="0" smtClean="0"/>
              <a:t>Projektkurs (bilingual)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8695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CertiLingua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Europäisches Sprachzertifikat…</a:t>
            </a:r>
          </a:p>
          <a:p>
            <a:r>
              <a:rPr lang="de-DE" dirty="0" smtClean="0"/>
              <a:t>2 moderne Fremdsprachen bis zum Abitur</a:t>
            </a:r>
          </a:p>
          <a:p>
            <a:r>
              <a:rPr lang="de-DE" dirty="0" smtClean="0"/>
              <a:t>Gute Noten in allen Fächern</a:t>
            </a:r>
          </a:p>
          <a:p>
            <a:r>
              <a:rPr lang="de-DE" dirty="0" smtClean="0"/>
              <a:t>Bilingualer Unterricht in der Qualifikationsphase</a:t>
            </a:r>
          </a:p>
          <a:p>
            <a:r>
              <a:rPr lang="de-DE" dirty="0" smtClean="0"/>
              <a:t>Auslandsaufenthalt mit schriftlicher Ausarbeitung zu einem europäischen Thema</a:t>
            </a:r>
          </a:p>
          <a:p>
            <a:r>
              <a:rPr lang="de-DE" dirty="0" smtClean="0"/>
              <a:t>Ansprechpartnerin: Frau Kurtz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Stipendium Europaschule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750 € Zuschuss für Auslandspraktikum, Programm, Taschengeld</a:t>
            </a:r>
          </a:p>
          <a:p>
            <a:r>
              <a:rPr lang="de-DE" dirty="0" err="1" smtClean="0"/>
              <a:t>Metkovic</a:t>
            </a:r>
            <a:r>
              <a:rPr lang="de-DE" dirty="0" smtClean="0"/>
              <a:t> (Kroatien) oder eigeninitiativ</a:t>
            </a:r>
          </a:p>
          <a:p>
            <a:r>
              <a:rPr lang="de-DE" dirty="0" smtClean="0"/>
              <a:t>Bewerbung durch einen Aufsatzwettbewerb  zum Thema: „Ich bin Europäer“</a:t>
            </a:r>
          </a:p>
          <a:p>
            <a:pPr lvl="1"/>
            <a:r>
              <a:rPr lang="de-DE" dirty="0" smtClean="0"/>
              <a:t>Was bedeutet es für mich, </a:t>
            </a:r>
            <a:r>
              <a:rPr lang="de-DE" dirty="0" err="1" smtClean="0"/>
              <a:t>EuropäerIn</a:t>
            </a:r>
            <a:r>
              <a:rPr lang="de-DE" dirty="0" smtClean="0"/>
              <a:t> zu sein?</a:t>
            </a:r>
          </a:p>
          <a:p>
            <a:pPr lvl="1"/>
            <a:r>
              <a:rPr lang="de-DE" dirty="0" smtClean="0"/>
              <a:t>Was ist meine Motivation ins Ausland zu gehen?</a:t>
            </a:r>
          </a:p>
          <a:p>
            <a:pPr lvl="1"/>
            <a:r>
              <a:rPr lang="de-DE" dirty="0" smtClean="0"/>
              <a:t>Warum bin ich geeignet für dieses Stipendium?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Beurteilungskriterien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Umfang: ca. 2 Din A 4 Seiten</a:t>
            </a:r>
          </a:p>
          <a:p>
            <a:r>
              <a:rPr lang="de-DE" dirty="0" smtClean="0"/>
              <a:t>Inhalt: Beantwortung der Fragestellungen</a:t>
            </a:r>
          </a:p>
          <a:p>
            <a:r>
              <a:rPr lang="de-DE" dirty="0" smtClean="0"/>
              <a:t>Sprache: richtig und schön (richtig schön)</a:t>
            </a:r>
          </a:p>
          <a:p>
            <a:r>
              <a:rPr lang="de-DE" dirty="0" smtClean="0"/>
              <a:t>Kreativität: denk dir was aus (fast alles geht)</a:t>
            </a:r>
          </a:p>
          <a:p>
            <a:r>
              <a:rPr lang="de-DE" dirty="0" smtClean="0"/>
              <a:t>Europaschul AG entscheidet </a:t>
            </a:r>
          </a:p>
          <a:p>
            <a:r>
              <a:rPr lang="de-DE" dirty="0" smtClean="0"/>
              <a:t>Ansprechpartner: Herr </a:t>
            </a:r>
            <a:r>
              <a:rPr lang="de-DE" dirty="0" err="1" smtClean="0"/>
              <a:t>Biewald</a:t>
            </a:r>
            <a:endParaRPr lang="de-DE" dirty="0" smtClean="0"/>
          </a:p>
          <a:p>
            <a:r>
              <a:rPr lang="de-DE" dirty="0" smtClean="0"/>
              <a:t>Abgabetermin: 6. März 2017, 12h (</a:t>
            </a:r>
            <a:r>
              <a:rPr lang="de-DE" dirty="0" err="1" smtClean="0"/>
              <a:t>high</a:t>
            </a:r>
            <a:r>
              <a:rPr lang="de-DE" dirty="0" smtClean="0"/>
              <a:t> </a:t>
            </a:r>
            <a:r>
              <a:rPr lang="de-DE" dirty="0" err="1" smtClean="0"/>
              <a:t>noon</a:t>
            </a:r>
            <a:r>
              <a:rPr lang="de-DE" smtClean="0"/>
              <a:t>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Themen des Abends: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/>
              <a:t>1.  Was ist ein  ‚Leistungskurs‘ ?</a:t>
            </a:r>
          </a:p>
          <a:p>
            <a:pPr marL="0" indent="0">
              <a:buNone/>
            </a:pPr>
            <a:r>
              <a:rPr lang="de-DE" sz="2800" dirty="0" smtClean="0"/>
              <a:t>2. Wo liegt der Unterschied zwischen erstem und zweitem Leistungskurs?</a:t>
            </a:r>
          </a:p>
          <a:p>
            <a:pPr marL="0" indent="0">
              <a:buNone/>
            </a:pPr>
            <a:r>
              <a:rPr lang="de-DE" sz="2800" dirty="0" smtClean="0"/>
              <a:t>3. Welche Kurse sind theoretisch als LKs am THG wählbar?</a:t>
            </a:r>
          </a:p>
          <a:p>
            <a:pPr marL="0" indent="0">
              <a:buNone/>
            </a:pPr>
            <a:r>
              <a:rPr lang="de-DE" sz="2800" dirty="0" smtClean="0"/>
              <a:t>4. Welche Bedingungen stellt das Abitur an die Wahlen?</a:t>
            </a:r>
          </a:p>
          <a:p>
            <a:pPr marL="0" indent="0">
              <a:buNone/>
            </a:pPr>
            <a:r>
              <a:rPr lang="de-DE" sz="2800" dirty="0" smtClean="0"/>
              <a:t>5. Welche </a:t>
            </a:r>
            <a:r>
              <a:rPr lang="de-DE" sz="2800" dirty="0" err="1" smtClean="0"/>
              <a:t>Lks</a:t>
            </a:r>
            <a:r>
              <a:rPr lang="de-DE" sz="2800" dirty="0" smtClean="0"/>
              <a:t> gab es am THG in den letzten Jahren?</a:t>
            </a:r>
          </a:p>
          <a:p>
            <a:pPr marL="0" indent="0">
              <a:buNone/>
            </a:pPr>
            <a:r>
              <a:rPr lang="de-DE" sz="2800" dirty="0"/>
              <a:t>6</a:t>
            </a:r>
            <a:r>
              <a:rPr lang="de-DE" sz="2800" dirty="0" smtClean="0"/>
              <a:t>. Beispiel</a:t>
            </a:r>
          </a:p>
          <a:p>
            <a:pPr marL="0" indent="0">
              <a:buNone/>
            </a:pPr>
            <a:r>
              <a:rPr lang="de-DE" sz="2800" dirty="0"/>
              <a:t>7</a:t>
            </a:r>
            <a:r>
              <a:rPr lang="de-DE" sz="2800" dirty="0" smtClean="0"/>
              <a:t>. Fragen zu den Leistungskurswahlen.</a:t>
            </a:r>
          </a:p>
          <a:p>
            <a:pPr marL="0" indent="0">
              <a:buNone/>
            </a:pPr>
            <a:r>
              <a:rPr lang="de-DE" sz="2800" dirty="0"/>
              <a:t>8</a:t>
            </a:r>
            <a:r>
              <a:rPr lang="de-DE" sz="2800" dirty="0" smtClean="0"/>
              <a:t>. Die Wahlfahrt…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3485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52128"/>
          </a:xfrm>
        </p:spPr>
        <p:txBody>
          <a:bodyPr>
            <a:normAutofit/>
          </a:bodyPr>
          <a:lstStyle/>
          <a:p>
            <a:r>
              <a:rPr lang="de-DE" sz="3600" b="1" dirty="0" smtClean="0"/>
              <a:t>1.  Was ist ein  ‚Leistungskurs‘ ?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/>
              <a:t>Ein Leistungskurs…</a:t>
            </a:r>
          </a:p>
          <a:p>
            <a:pPr marL="0" indent="0">
              <a:buNone/>
            </a:pPr>
            <a:r>
              <a:rPr lang="de-DE" sz="2800" dirty="0" smtClean="0"/>
              <a:t>wird 5 stündig pro Woche unterrichtet (</a:t>
            </a:r>
            <a:r>
              <a:rPr lang="de-DE" sz="2800" dirty="0" err="1" smtClean="0"/>
              <a:t>Gk</a:t>
            </a:r>
            <a:r>
              <a:rPr lang="de-DE" sz="2800" dirty="0" smtClean="0"/>
              <a:t> 3 </a:t>
            </a:r>
            <a:r>
              <a:rPr lang="de-DE" sz="2800" dirty="0" err="1" smtClean="0"/>
              <a:t>std.</a:t>
            </a:r>
            <a:r>
              <a:rPr lang="de-DE" sz="2800" dirty="0" smtClean="0"/>
              <a:t>)</a:t>
            </a:r>
          </a:p>
          <a:p>
            <a:pPr marL="0" indent="0">
              <a:buNone/>
            </a:pPr>
            <a:r>
              <a:rPr lang="de-DE" sz="2800" dirty="0" smtClean="0"/>
              <a:t>ist immer schriftlich (Q1: 4; Q2: 5)(</a:t>
            </a:r>
            <a:r>
              <a:rPr lang="de-DE" sz="2800" dirty="0" err="1" smtClean="0"/>
              <a:t>Gk</a:t>
            </a:r>
            <a:r>
              <a:rPr lang="de-DE" sz="2800" dirty="0" smtClean="0"/>
              <a:t>: wählbar)</a:t>
            </a:r>
          </a:p>
          <a:p>
            <a:pPr marL="0" indent="0">
              <a:buNone/>
            </a:pPr>
            <a:r>
              <a:rPr lang="de-DE" sz="2800" dirty="0" smtClean="0"/>
              <a:t>geht mit allen 4 Kursen zwingend in die Qualifikation ein. (</a:t>
            </a:r>
            <a:r>
              <a:rPr lang="de-DE" sz="2800" dirty="0" err="1" smtClean="0"/>
              <a:t>Gk</a:t>
            </a:r>
            <a:r>
              <a:rPr lang="de-DE" sz="2800" dirty="0" smtClean="0"/>
              <a:t>: wählbar)</a:t>
            </a:r>
          </a:p>
          <a:p>
            <a:pPr marL="0" indent="0">
              <a:buNone/>
            </a:pPr>
            <a:r>
              <a:rPr lang="de-DE" sz="2800" dirty="0" smtClean="0"/>
              <a:t>Wird mit doppelter Punktzahl gerechnet. (</a:t>
            </a:r>
            <a:r>
              <a:rPr lang="de-DE" sz="2800" dirty="0" err="1" smtClean="0"/>
              <a:t>Gk</a:t>
            </a:r>
            <a:r>
              <a:rPr lang="de-DE" sz="2800" dirty="0" smtClean="0"/>
              <a:t>: einfach)</a:t>
            </a:r>
          </a:p>
          <a:p>
            <a:pPr marL="0" indent="0">
              <a:buNone/>
            </a:pPr>
            <a:r>
              <a:rPr lang="de-DE" sz="2800" dirty="0" smtClean="0"/>
              <a:t>mündet zwingend in einer 5 </a:t>
            </a:r>
            <a:r>
              <a:rPr lang="de-DE" sz="2800" dirty="0" err="1" smtClean="0"/>
              <a:t>std.</a:t>
            </a:r>
            <a:r>
              <a:rPr lang="de-DE" sz="2800" dirty="0" smtClean="0"/>
              <a:t> Abiturklausur.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1473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de-DE" sz="3100" b="1" dirty="0" smtClean="0"/>
              <a:t>2. Wo liegt der Unterschied zwischen erstem und zweitem Leistungskurs?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/>
              <a:t>Es gibt keine Unterschiede zwischen den LKs bezüglich ihrer Wertigkeit, aber…</a:t>
            </a:r>
          </a:p>
          <a:p>
            <a:pPr marL="0" indent="0">
              <a:buNone/>
            </a:pPr>
            <a:r>
              <a:rPr lang="de-DE" sz="2800" dirty="0" smtClean="0"/>
              <a:t>Der </a:t>
            </a:r>
            <a:r>
              <a:rPr lang="de-DE" sz="2800" dirty="0" smtClean="0">
                <a:solidFill>
                  <a:srgbClr val="FF0000"/>
                </a:solidFill>
              </a:rPr>
              <a:t>LK 1</a:t>
            </a:r>
            <a:r>
              <a:rPr lang="de-DE" sz="2800" dirty="0" smtClean="0"/>
              <a:t> muss gewählt werden aus den Fächern…</a:t>
            </a:r>
          </a:p>
          <a:p>
            <a:pPr marL="0" indent="0">
              <a:buNone/>
            </a:pPr>
            <a:r>
              <a:rPr lang="de-DE" sz="2800" dirty="0" smtClean="0"/>
              <a:t>Deutsch</a:t>
            </a:r>
          </a:p>
          <a:p>
            <a:pPr marL="0" indent="0">
              <a:buNone/>
            </a:pPr>
            <a:r>
              <a:rPr lang="de-DE" sz="2800" dirty="0" smtClean="0"/>
              <a:t>fortgeführte Fremdsprache</a:t>
            </a:r>
          </a:p>
          <a:p>
            <a:pPr marL="0" indent="0">
              <a:buNone/>
            </a:pPr>
            <a:r>
              <a:rPr lang="de-DE" sz="2800" dirty="0" smtClean="0"/>
              <a:t>Mathematik</a:t>
            </a:r>
          </a:p>
          <a:p>
            <a:pPr marL="0" indent="0">
              <a:buNone/>
            </a:pPr>
            <a:r>
              <a:rPr lang="de-DE" sz="2800" dirty="0" smtClean="0"/>
              <a:t>klassische Naturwissenschaft, d.h. Biologie, Physik oder Chemie</a:t>
            </a:r>
          </a:p>
          <a:p>
            <a:pPr marL="0" indent="0">
              <a:buNone/>
            </a:pPr>
            <a:r>
              <a:rPr lang="de-DE" sz="2800" dirty="0" smtClean="0"/>
              <a:t>Der </a:t>
            </a:r>
            <a:r>
              <a:rPr lang="de-DE" sz="2800" dirty="0" smtClean="0">
                <a:solidFill>
                  <a:srgbClr val="FF0000"/>
                </a:solidFill>
              </a:rPr>
              <a:t>LK 2 </a:t>
            </a:r>
            <a:r>
              <a:rPr lang="de-DE" sz="2800" dirty="0" smtClean="0"/>
              <a:t>ist frei wählbar aus dem Fächerangebot der Schule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2780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de-DE" sz="3100" b="1" dirty="0" smtClean="0"/>
              <a:t>3. Welche Kurse sind </a:t>
            </a:r>
            <a:r>
              <a:rPr lang="de-DE" sz="4000" b="1" dirty="0" smtClean="0">
                <a:solidFill>
                  <a:srgbClr val="FF0000"/>
                </a:solidFill>
              </a:rPr>
              <a:t>theoretisch</a:t>
            </a:r>
            <a:r>
              <a:rPr lang="de-DE" sz="3100" b="1" dirty="0" smtClean="0"/>
              <a:t> als LKs am THG wählbar?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Bedenke: </a:t>
            </a:r>
          </a:p>
          <a:p>
            <a:pPr marL="0" indent="0">
              <a:buNone/>
            </a:pPr>
            <a:r>
              <a:rPr lang="de-DE" dirty="0" smtClean="0"/>
              <a:t>Ein Kurs kann nur dann als </a:t>
            </a:r>
            <a:r>
              <a:rPr lang="de-DE" dirty="0" err="1" smtClean="0"/>
              <a:t>Lk</a:t>
            </a:r>
            <a:r>
              <a:rPr lang="de-DE" dirty="0" smtClean="0"/>
              <a:t> gewählt werden, wenn er in der EF schon belegt worden ist!!!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C000"/>
                </a:solidFill>
              </a:rPr>
              <a:t>Deutsch; Englisch; Französisch; Lateinisch; Kunst; Musik; 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92D050"/>
                </a:solidFill>
              </a:rPr>
              <a:t>Geschichte; Erdkunde; Pädagogik; Sozialwissenschaften; Philosophie; Religion; 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</a:rPr>
              <a:t>Mathematik; Physik; Chemie; Biologie; Informatik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[zur Zeit (noch) nicht wählbar: Sport]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8083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4. Welche Bedingungen stellt das Abitur an die Wahlen?</a:t>
            </a:r>
            <a:br>
              <a:rPr lang="de-DE" b="1" dirty="0" smtClean="0"/>
            </a:b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Welche Kurse </a:t>
            </a:r>
            <a:r>
              <a:rPr lang="de-DE" b="1" dirty="0" smtClean="0"/>
              <a:t>muss man einbringen?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</a:t>
            </a:r>
            <a:r>
              <a:rPr lang="de-DE" dirty="0"/>
              <a:t>8 </a:t>
            </a:r>
            <a:r>
              <a:rPr lang="de-DE" dirty="0" err="1" smtClean="0"/>
              <a:t>Lks</a:t>
            </a:r>
            <a:r>
              <a:rPr lang="de-DE" dirty="0" smtClean="0"/>
              <a:t> (2 Fächer x 4 Halbjahre)</a:t>
            </a:r>
            <a:endParaRPr lang="de-DE" dirty="0"/>
          </a:p>
          <a:p>
            <a:pPr marL="0" lvl="0" indent="0">
              <a:buNone/>
            </a:pPr>
            <a:r>
              <a:rPr lang="de-DE" dirty="0"/>
              <a:t>4 Kurse Deutsch</a:t>
            </a:r>
          </a:p>
          <a:p>
            <a:pPr marL="0" lvl="0" indent="0">
              <a:buNone/>
            </a:pPr>
            <a:r>
              <a:rPr lang="de-DE" dirty="0"/>
              <a:t>4 Kurse Mathe</a:t>
            </a:r>
          </a:p>
          <a:p>
            <a:pPr marL="0" lvl="0" indent="0">
              <a:buNone/>
            </a:pPr>
            <a:r>
              <a:rPr lang="de-DE" dirty="0"/>
              <a:t>4 Kurse einer Fremdsprache</a:t>
            </a:r>
          </a:p>
          <a:p>
            <a:pPr marL="0" lvl="0" indent="0">
              <a:buNone/>
            </a:pPr>
            <a:r>
              <a:rPr lang="de-DE" dirty="0"/>
              <a:t>4 Kurse einer Gesellschaftswissenschaft</a:t>
            </a:r>
          </a:p>
          <a:p>
            <a:pPr marL="0" lvl="0" indent="0">
              <a:buNone/>
            </a:pPr>
            <a:r>
              <a:rPr lang="de-DE" dirty="0"/>
              <a:t>2 Kurse Geschichte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477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V="1">
            <a:off x="434873" y="228375"/>
            <a:ext cx="8229600" cy="963208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de-DE" dirty="0" smtClean="0"/>
              <a:t>2 Kurse </a:t>
            </a:r>
            <a:r>
              <a:rPr lang="de-DE" dirty="0" err="1" smtClean="0"/>
              <a:t>Sowi</a:t>
            </a:r>
            <a:endParaRPr lang="de-DE" dirty="0" smtClean="0"/>
          </a:p>
          <a:p>
            <a:pPr marL="0" lvl="0" indent="0">
              <a:buNone/>
            </a:pPr>
            <a:r>
              <a:rPr lang="de-DE" dirty="0" smtClean="0"/>
              <a:t>4 Kurse einer klassischen Naturwissenschaft (Physik, Chemie, Bio)</a:t>
            </a:r>
          </a:p>
          <a:p>
            <a:pPr marL="0" lvl="0" indent="0">
              <a:buNone/>
            </a:pPr>
            <a:r>
              <a:rPr lang="de-DE" dirty="0" smtClean="0"/>
              <a:t>2 Kurse Reli oder Philosophie </a:t>
            </a:r>
          </a:p>
          <a:p>
            <a:pPr marL="0" lvl="0" indent="0">
              <a:buNone/>
            </a:pPr>
            <a:r>
              <a:rPr lang="de-DE" dirty="0" smtClean="0"/>
              <a:t>2 Kurse eines weiteren Pflichtfaches (entweder eine weitere Fremdsprache oder eine weitere Naturwissenschaft)</a:t>
            </a:r>
          </a:p>
          <a:p>
            <a:pPr marL="0" indent="0">
              <a:buNone/>
            </a:pPr>
            <a:r>
              <a:rPr lang="de-DE" dirty="0" smtClean="0"/>
              <a:t>2 der 4 Abiturfächer müssen gewählt werden aus den Fächern DEUTSCH, MATHEMATIK und Fremdsprache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5584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DE" dirty="0" smtClean="0"/>
              <a:t>Von den i.d.R.  </a:t>
            </a:r>
            <a:r>
              <a:rPr lang="de-DE" dirty="0"/>
              <a:t>32 Grundkursen </a:t>
            </a:r>
            <a:r>
              <a:rPr lang="de-DE" dirty="0" smtClean="0"/>
              <a:t>muss man </a:t>
            </a:r>
            <a:r>
              <a:rPr lang="de-DE" b="1" dirty="0" smtClean="0"/>
              <a:t>mindestens </a:t>
            </a:r>
            <a:r>
              <a:rPr lang="de-DE" b="1" dirty="0"/>
              <a:t>27</a:t>
            </a:r>
            <a:r>
              <a:rPr lang="de-DE" dirty="0"/>
              <a:t> </a:t>
            </a:r>
            <a:r>
              <a:rPr lang="de-DE" b="1" dirty="0"/>
              <a:t>GKs</a:t>
            </a:r>
            <a:r>
              <a:rPr lang="de-DE" dirty="0"/>
              <a:t> </a:t>
            </a:r>
            <a:r>
              <a:rPr lang="de-DE" dirty="0" smtClean="0"/>
              <a:t>einbringen. Für die </a:t>
            </a:r>
            <a:r>
              <a:rPr lang="de-DE" dirty="0"/>
              <a:t>Entscheidung gibt es zwei </a:t>
            </a:r>
            <a:r>
              <a:rPr lang="de-DE" dirty="0" smtClean="0"/>
              <a:t>Kriterien:</a:t>
            </a:r>
          </a:p>
          <a:p>
            <a:pPr marL="0" lvl="0" indent="0">
              <a:buNone/>
            </a:pPr>
            <a:r>
              <a:rPr lang="de-DE" dirty="0" smtClean="0"/>
              <a:t>Bringt man </a:t>
            </a:r>
            <a:r>
              <a:rPr lang="de-DE" dirty="0"/>
              <a:t>35, 36 oder 37 Kurse ein, dann </a:t>
            </a:r>
            <a:r>
              <a:rPr lang="de-DE" dirty="0" smtClean="0"/>
              <a:t>darf man </a:t>
            </a:r>
            <a:r>
              <a:rPr lang="de-DE" b="1" dirty="0"/>
              <a:t>höchstens 7</a:t>
            </a:r>
            <a:r>
              <a:rPr lang="de-DE" dirty="0"/>
              <a:t> Defizite (davon </a:t>
            </a:r>
            <a:r>
              <a:rPr lang="de-DE" b="1" dirty="0"/>
              <a:t>max. 3 Defizite in den </a:t>
            </a:r>
            <a:r>
              <a:rPr lang="de-DE" b="1" dirty="0" err="1"/>
              <a:t>Lks</a:t>
            </a:r>
            <a:r>
              <a:rPr lang="de-DE" dirty="0"/>
              <a:t>) </a:t>
            </a:r>
            <a:r>
              <a:rPr lang="de-DE" dirty="0" smtClean="0"/>
              <a:t>haben. Bei 38</a:t>
            </a:r>
            <a:r>
              <a:rPr lang="de-DE" dirty="0"/>
              <a:t>, 39 </a:t>
            </a:r>
            <a:r>
              <a:rPr lang="de-DE" dirty="0" smtClean="0"/>
              <a:t>o. </a:t>
            </a:r>
            <a:r>
              <a:rPr lang="de-DE" dirty="0"/>
              <a:t>40 </a:t>
            </a:r>
            <a:r>
              <a:rPr lang="de-DE" dirty="0" smtClean="0"/>
              <a:t>Kursen darf man </a:t>
            </a:r>
            <a:r>
              <a:rPr lang="de-DE" b="1" dirty="0" smtClean="0"/>
              <a:t>8 </a:t>
            </a:r>
            <a:r>
              <a:rPr lang="de-DE" b="1" dirty="0"/>
              <a:t>Defizite </a:t>
            </a:r>
            <a:r>
              <a:rPr lang="de-DE" b="1" dirty="0" smtClean="0"/>
              <a:t>haben</a:t>
            </a:r>
            <a:r>
              <a:rPr lang="de-DE" dirty="0" smtClean="0"/>
              <a:t>. [Punkte: Kurse x 40]</a:t>
            </a:r>
          </a:p>
          <a:p>
            <a:pPr marL="0" lvl="0" indent="0">
              <a:buNone/>
            </a:pPr>
            <a:r>
              <a:rPr lang="de-DE" dirty="0" smtClean="0"/>
              <a:t>Wie viele zusätzliche Kurse liegen über dem Notendurchschnitt? [ Punkte : Kurse]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010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Lks</a:t>
            </a:r>
            <a:r>
              <a:rPr lang="de-DE" dirty="0" smtClean="0"/>
              <a:t> sollten Fächer sein, in denen man ‚gut‘ ist.</a:t>
            </a:r>
          </a:p>
          <a:p>
            <a:pPr marL="0" indent="0">
              <a:buNone/>
            </a:pPr>
            <a:r>
              <a:rPr lang="de-DE" dirty="0" smtClean="0"/>
              <a:t>Wenn man die LKs und weiteren Abiturfächer aus den ‚Pflichtkursen‘ wählt hat man mehr Möglichkeiten weitere ‚starke‘ Kurse einzubringen.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0EC4-ED45-4298-8B9F-E9655147B046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8751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957</Words>
  <Application>Microsoft Office PowerPoint</Application>
  <PresentationFormat>Bildschirmpräsentation (4:3)</PresentationFormat>
  <Paragraphs>299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PowerPoint-Präsentation</vt:lpstr>
      <vt:lpstr>Themen des Abends:</vt:lpstr>
      <vt:lpstr>1.  Was ist ein  ‚Leistungskurs‘ ? </vt:lpstr>
      <vt:lpstr>2. Wo liegt der Unterschied zwischen erstem und zweitem Leistungskurs? </vt:lpstr>
      <vt:lpstr>3. Welche Kurse sind theoretisch als LKs am THG wählbar? </vt:lpstr>
      <vt:lpstr>4. Welche Bedingungen stellt das Abitur an die Wahlen? </vt:lpstr>
      <vt:lpstr>PowerPoint-Präsentation</vt:lpstr>
      <vt:lpstr>PowerPoint-Präsentation</vt:lpstr>
      <vt:lpstr>Fazit…</vt:lpstr>
      <vt:lpstr>5. Welche Lks gab es am THG in den letzten Jahren? </vt:lpstr>
      <vt:lpstr> </vt:lpstr>
      <vt:lpstr>PowerPoint-Präsentation</vt:lpstr>
      <vt:lpstr>weitere Grundkurse in Q 1 u. 2</vt:lpstr>
      <vt:lpstr>CertiLingua</vt:lpstr>
      <vt:lpstr>Stipendium Europaschule</vt:lpstr>
      <vt:lpstr>Beurteilungskriterien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</dc:creator>
  <cp:lastModifiedBy>AndiNowak</cp:lastModifiedBy>
  <cp:revision>47</cp:revision>
  <dcterms:created xsi:type="dcterms:W3CDTF">2014-02-18T19:51:02Z</dcterms:created>
  <dcterms:modified xsi:type="dcterms:W3CDTF">2017-03-06T07:17:43Z</dcterms:modified>
</cp:coreProperties>
</file>